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69" r:id="rId5"/>
    <p:sldId id="262" r:id="rId6"/>
    <p:sldId id="271" r:id="rId7"/>
    <p:sldId id="270" r:id="rId8"/>
    <p:sldId id="258" r:id="rId9"/>
    <p:sldId id="260" r:id="rId10"/>
    <p:sldId id="275" r:id="rId11"/>
    <p:sldId id="274" r:id="rId12"/>
    <p:sldId id="264" r:id="rId13"/>
    <p:sldId id="263" r:id="rId14"/>
    <p:sldId id="267" r:id="rId15"/>
    <p:sldId id="265" r:id="rId16"/>
    <p:sldId id="26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72" r:id="rId33"/>
    <p:sldId id="273" r:id="rId34"/>
    <p:sldId id="27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8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61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61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06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73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56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96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8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746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02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198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3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F2103-948B-4245-8562-097EA5C00CBF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70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42395" y="341454"/>
            <a:ext cx="8032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Medical image classification with Convolutional Neural Networks (CNNs)</a:t>
            </a:r>
            <a:endParaRPr lang="en-US" sz="32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010"/>
            <a:ext cx="9144000" cy="271793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74" y="4667459"/>
            <a:ext cx="6701742" cy="21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Some technical terms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Epoch:</a:t>
            </a:r>
            <a:r>
              <a:rPr lang="en-US" dirty="0" smtClean="0"/>
              <a:t> When all images are used once for training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Training normally requires several epochs (here 100)</a:t>
            </a: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(Mini)Batch: </a:t>
            </a:r>
            <a:r>
              <a:rPr lang="en-US" dirty="0" smtClean="0"/>
              <a:t>Not all images can be used at once in one epoch as they all have to fit into VRAM! Split images into batches (here 32)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Loss:</a:t>
            </a:r>
            <a:r>
              <a:rPr lang="en-US" dirty="0" smtClean="0"/>
              <a:t> Value which is minimized during training. </a:t>
            </a:r>
            <a:r>
              <a:rPr lang="en-US" b="1" dirty="0" smtClean="0"/>
              <a:t>The lower the better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Accuracy: </a:t>
            </a:r>
            <a:r>
              <a:rPr lang="en-US" dirty="0" smtClean="0"/>
              <a:t>Percentage of images, which the network classifies correctly. </a:t>
            </a:r>
            <a:r>
              <a:rPr lang="en-US" b="1" dirty="0" smtClean="0"/>
              <a:t>The higher the better</a:t>
            </a:r>
            <a:endParaRPr lang="en-US" b="1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3"/>
          <a:stretch/>
        </p:blipFill>
        <p:spPr>
          <a:xfrm>
            <a:off x="2186957" y="2776832"/>
            <a:ext cx="6315295" cy="3236741"/>
          </a:xfrm>
          <a:prstGeom prst="rect">
            <a:avLst/>
          </a:prstGeom>
        </p:spPr>
      </p:pic>
      <p:sp>
        <p:nvSpPr>
          <p:cNvPr id="6" name="Geschweifte Klammer links 5"/>
          <p:cNvSpPr/>
          <p:nvPr/>
        </p:nvSpPr>
        <p:spPr>
          <a:xfrm>
            <a:off x="2089225" y="2789505"/>
            <a:ext cx="45719" cy="49771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67152" y="2745972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One epoch:</a:t>
            </a:r>
          </a:p>
          <a:p>
            <a:pPr algn="ctr"/>
            <a:r>
              <a:rPr lang="en-US" sz="1600" dirty="0" smtClean="0"/>
              <a:t>No 96 of 100</a:t>
            </a:r>
            <a:endParaRPr lang="en-US" sz="1600" dirty="0"/>
          </a:p>
        </p:txBody>
      </p:sp>
      <p:sp>
        <p:nvSpPr>
          <p:cNvPr id="9" name="Rechteck 8"/>
          <p:cNvSpPr/>
          <p:nvPr/>
        </p:nvSpPr>
        <p:spPr>
          <a:xfrm flipV="1">
            <a:off x="2204318" y="3779169"/>
            <a:ext cx="260431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2039417" y="3854390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567152" y="3562002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14 batches in one epoch</a:t>
            </a:r>
            <a:endParaRPr lang="en-US" sz="1600" dirty="0"/>
          </a:p>
        </p:txBody>
      </p:sp>
      <p:sp>
        <p:nvSpPr>
          <p:cNvPr id="14" name="Rechteck 13"/>
          <p:cNvSpPr/>
          <p:nvPr/>
        </p:nvSpPr>
        <p:spPr>
          <a:xfrm flipV="1">
            <a:off x="2204318" y="5175846"/>
            <a:ext cx="446277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2039417" y="5251068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601805" y="4941318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Last epoch of training (100)</a:t>
            </a:r>
            <a:endParaRPr lang="en-US" sz="1600" dirty="0"/>
          </a:p>
        </p:txBody>
      </p:sp>
      <p:sp>
        <p:nvSpPr>
          <p:cNvPr id="19" name="Rechteck 18"/>
          <p:cNvSpPr/>
          <p:nvPr/>
        </p:nvSpPr>
        <p:spPr>
          <a:xfrm flipV="1">
            <a:off x="2198457" y="5770030"/>
            <a:ext cx="498437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/>
          <p:cNvCxnSpPr/>
          <p:nvPr/>
        </p:nvCxnSpPr>
        <p:spPr>
          <a:xfrm flipH="1">
            <a:off x="2033556" y="5845253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601731" y="5564437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Test model after training</a:t>
            </a:r>
            <a:endParaRPr lang="en-US" sz="1600" dirty="0"/>
          </a:p>
        </p:txBody>
      </p:sp>
      <p:sp>
        <p:nvSpPr>
          <p:cNvPr id="22" name="Rechteck 21"/>
          <p:cNvSpPr/>
          <p:nvPr/>
        </p:nvSpPr>
        <p:spPr>
          <a:xfrm flipV="1">
            <a:off x="5140356" y="5868916"/>
            <a:ext cx="751152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/>
          <p:cNvCxnSpPr/>
          <p:nvPr/>
        </p:nvCxnSpPr>
        <p:spPr>
          <a:xfrm rot="-5400000" flipH="1">
            <a:off x="5426869" y="6097470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4611104" y="6169794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96% of test images correctly classified</a:t>
            </a:r>
            <a:endParaRPr lang="en-US" sz="1600" dirty="0"/>
          </a:p>
        </p:txBody>
      </p:sp>
      <p:sp>
        <p:nvSpPr>
          <p:cNvPr id="26" name="Textfeld 25"/>
          <p:cNvSpPr txBox="1"/>
          <p:nvPr/>
        </p:nvSpPr>
        <p:spPr>
          <a:xfrm rot="-5400000">
            <a:off x="-1044199" y="3966756"/>
            <a:ext cx="278012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training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502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Data </a:t>
            </a:r>
            <a:r>
              <a:rPr lang="en-US" sz="2800" dirty="0" smtClean="0"/>
              <a:t>splitting</a:t>
            </a:r>
            <a:endParaRPr lang="en-US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283580" y="572954"/>
            <a:ext cx="8628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Split images </a:t>
            </a:r>
            <a:r>
              <a:rPr lang="en-US" dirty="0" smtClean="0"/>
              <a:t>in 3 groups:</a:t>
            </a:r>
          </a:p>
          <a:p>
            <a:pPr marL="342900" indent="-342900">
              <a:buAutoNum type="arabicParenR"/>
            </a:pPr>
            <a:r>
              <a:rPr lang="en-US" dirty="0" smtClean="0"/>
              <a:t>Training images (70%)</a:t>
            </a:r>
          </a:p>
          <a:p>
            <a:pPr marL="342900" indent="-342900">
              <a:buAutoNum type="arabicParenR"/>
            </a:pPr>
            <a:r>
              <a:rPr lang="en-US" dirty="0" smtClean="0"/>
              <a:t>Validation images (10%): monitor progress </a:t>
            </a:r>
            <a:r>
              <a:rPr lang="en-US" b="1" dirty="0" smtClean="0"/>
              <a:t>during training </a:t>
            </a:r>
            <a:r>
              <a:rPr lang="en-US" dirty="0" smtClean="0"/>
              <a:t>at the end of each epoch</a:t>
            </a:r>
          </a:p>
          <a:p>
            <a:pPr marL="342900" indent="-342900">
              <a:buAutoNum type="arabicParenR"/>
            </a:pPr>
            <a:r>
              <a:rPr lang="en-US" dirty="0" smtClean="0"/>
              <a:t>Test images (20%): test model </a:t>
            </a:r>
            <a:r>
              <a:rPr lang="en-US" b="1" dirty="0" smtClean="0"/>
              <a:t>after training</a:t>
            </a:r>
            <a:endParaRPr lang="en-US" b="1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Validation and test images are </a:t>
            </a:r>
            <a:r>
              <a:rPr lang="en-US" b="1" dirty="0" smtClean="0"/>
              <a:t>never ever </a:t>
            </a:r>
            <a:r>
              <a:rPr lang="en-US" dirty="0" smtClean="0"/>
              <a:t>used for training!</a:t>
            </a:r>
            <a:endParaRPr lang="en-US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3"/>
          <a:stretch/>
        </p:blipFill>
        <p:spPr>
          <a:xfrm>
            <a:off x="2186957" y="2776832"/>
            <a:ext cx="6315295" cy="32367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 flipV="1">
            <a:off x="2198457" y="5770030"/>
            <a:ext cx="498437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2033556" y="5845253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21951" y="5675019"/>
            <a:ext cx="141160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Test images</a:t>
            </a:r>
            <a:endParaRPr lang="en-US" sz="1600" dirty="0"/>
          </a:p>
        </p:txBody>
      </p:sp>
      <p:sp>
        <p:nvSpPr>
          <p:cNvPr id="13" name="Rechteck 12"/>
          <p:cNvSpPr/>
          <p:nvPr/>
        </p:nvSpPr>
        <p:spPr>
          <a:xfrm flipV="1">
            <a:off x="5140356" y="5868916"/>
            <a:ext cx="751152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/>
          <p:nvPr/>
        </p:nvCxnSpPr>
        <p:spPr>
          <a:xfrm rot="16200000" flipH="1">
            <a:off x="5426869" y="6097470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4287012" y="6169794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Loss and accuracy for test images</a:t>
            </a:r>
            <a:endParaRPr lang="en-US" sz="1600" dirty="0"/>
          </a:p>
        </p:txBody>
      </p:sp>
      <p:sp>
        <p:nvSpPr>
          <p:cNvPr id="16" name="Rechteck 15"/>
          <p:cNvSpPr/>
          <p:nvPr/>
        </p:nvSpPr>
        <p:spPr>
          <a:xfrm flipV="1">
            <a:off x="4494379" y="5869400"/>
            <a:ext cx="607290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mit Pfeil 16"/>
          <p:cNvCxnSpPr/>
          <p:nvPr/>
        </p:nvCxnSpPr>
        <p:spPr>
          <a:xfrm rot="16200000" flipH="1">
            <a:off x="4770873" y="6097956"/>
            <a:ext cx="1420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 flipV="1">
            <a:off x="4969028" y="2984391"/>
            <a:ext cx="751152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 flipV="1">
            <a:off x="4352080" y="2984391"/>
            <a:ext cx="561181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/>
          <p:cNvCxnSpPr>
            <a:stCxn id="20" idx="2"/>
          </p:cNvCxnSpPr>
          <p:nvPr/>
        </p:nvCxnSpPr>
        <p:spPr>
          <a:xfrm flipH="1" flipV="1">
            <a:off x="4632477" y="2620611"/>
            <a:ext cx="194" cy="363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 flipV="1">
            <a:off x="5344604" y="2620611"/>
            <a:ext cx="194" cy="363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4002646" y="2047632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Loss and accuracy for training images</a:t>
            </a:r>
            <a:endParaRPr lang="en-US" sz="1600" dirty="0"/>
          </a:p>
        </p:txBody>
      </p:sp>
      <p:sp>
        <p:nvSpPr>
          <p:cNvPr id="24" name="Rechteck 23"/>
          <p:cNvSpPr/>
          <p:nvPr/>
        </p:nvSpPr>
        <p:spPr>
          <a:xfrm flipV="1">
            <a:off x="6876236" y="3183089"/>
            <a:ext cx="896164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 flipV="1">
            <a:off x="6068306" y="3188876"/>
            <a:ext cx="737608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/>
          <p:cNvCxnSpPr/>
          <p:nvPr/>
        </p:nvCxnSpPr>
        <p:spPr>
          <a:xfrm flipV="1">
            <a:off x="6437110" y="2643711"/>
            <a:ext cx="0" cy="5414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V="1">
            <a:off x="7322155" y="2632407"/>
            <a:ext cx="2163" cy="542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5986796" y="2054135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Loss and accuracy for training images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34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Preliminary testing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Results dependent on </a:t>
            </a:r>
            <a:r>
              <a:rPr lang="en-US" b="1" dirty="0" smtClean="0"/>
              <a:t>seed</a:t>
            </a:r>
            <a:r>
              <a:rPr lang="en-US" dirty="0" smtClean="0"/>
              <a:t>! (random </a:t>
            </a:r>
            <a:r>
              <a:rPr lang="en-US" dirty="0" smtClean="0"/>
              <a:t>data split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For testing only one dish of one CLN7 patient and one dish of one healthy person were used so far. </a:t>
            </a:r>
            <a:r>
              <a:rPr lang="en-US" b="1" dirty="0" smtClean="0"/>
              <a:t>This is not enough and just for testing the network!!!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Pictures </a:t>
            </a:r>
            <a:r>
              <a:rPr lang="en-US" b="1" dirty="0" smtClean="0"/>
              <a:t>were excluded </a:t>
            </a:r>
            <a:r>
              <a:rPr lang="en-US" dirty="0" smtClean="0"/>
              <a:t>when:</a:t>
            </a:r>
            <a:br>
              <a:rPr lang="en-US" dirty="0" smtClean="0"/>
            </a:br>
            <a:r>
              <a:rPr lang="en-US" dirty="0" smtClean="0"/>
              <a:t>- dirt or dead cells were present</a:t>
            </a:r>
            <a:br>
              <a:rPr lang="en-US" dirty="0" smtClean="0"/>
            </a:br>
            <a:r>
              <a:rPr lang="en-US" dirty="0" smtClean="0"/>
              <a:t>- no or only a few cells were on the image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Pictures were excluded to get about the </a:t>
            </a:r>
            <a:r>
              <a:rPr lang="en-US" b="1" dirty="0" smtClean="0"/>
              <a:t>same cell density </a:t>
            </a:r>
            <a:r>
              <a:rPr lang="en-US" dirty="0" smtClean="0"/>
              <a:t>in both groups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Performed tests:</a:t>
            </a:r>
            <a:br>
              <a:rPr lang="en-US" b="1" dirty="0" smtClean="0"/>
            </a:br>
            <a:r>
              <a:rPr lang="en-US" dirty="0" smtClean="0"/>
              <a:t>- </a:t>
            </a:r>
            <a:r>
              <a:rPr lang="en-US" b="1" dirty="0" err="1" smtClean="0"/>
              <a:t>wt</a:t>
            </a:r>
            <a:r>
              <a:rPr lang="en-US" b="1" dirty="0" smtClean="0"/>
              <a:t> vs. </a:t>
            </a:r>
            <a:r>
              <a:rPr lang="en-US" b="1" dirty="0" err="1" smtClean="0"/>
              <a:t>ko</a:t>
            </a:r>
            <a:r>
              <a:rPr lang="en-US" b="1" dirty="0" smtClean="0"/>
              <a:t> </a:t>
            </a:r>
            <a:r>
              <a:rPr lang="en-US" dirty="0" smtClean="0"/>
              <a:t>(300 images each: 420 training, 60 validation, 120 testing)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</a:t>
            </a:r>
            <a:r>
              <a:rPr lang="en-US" b="1" dirty="0" err="1" smtClean="0"/>
              <a:t>wt</a:t>
            </a:r>
            <a:r>
              <a:rPr lang="en-US" b="1" dirty="0" smtClean="0"/>
              <a:t> vs. </a:t>
            </a:r>
            <a:r>
              <a:rPr lang="en-US" b="1" dirty="0" err="1" smtClean="0"/>
              <a:t>wt</a:t>
            </a:r>
            <a:r>
              <a:rPr lang="en-US" b="1" dirty="0" smtClean="0"/>
              <a:t> </a:t>
            </a:r>
            <a:r>
              <a:rPr lang="en-US" dirty="0" smtClean="0"/>
              <a:t>(200 images each: 280 training, 40 validation, 80 testing)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b="1" dirty="0" err="1" smtClean="0"/>
              <a:t>ko</a:t>
            </a:r>
            <a:r>
              <a:rPr lang="en-US" b="1" dirty="0" smtClean="0"/>
              <a:t> vs. </a:t>
            </a:r>
            <a:r>
              <a:rPr lang="en-US" b="1" dirty="0" err="1" smtClean="0"/>
              <a:t>ko</a:t>
            </a:r>
            <a:r>
              <a:rPr lang="en-US" b="1" dirty="0" smtClean="0"/>
              <a:t> </a:t>
            </a:r>
            <a:r>
              <a:rPr lang="en-US" dirty="0" smtClean="0"/>
              <a:t>(200 images each</a:t>
            </a:r>
            <a:r>
              <a:rPr lang="en-US" dirty="0"/>
              <a:t> : 280 training, 40 validation, 80 testing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b="1" dirty="0" smtClean="0"/>
              <a:t>same (</a:t>
            </a:r>
            <a:r>
              <a:rPr lang="en-US" b="1" dirty="0" err="1" smtClean="0"/>
              <a:t>wt</a:t>
            </a:r>
            <a:r>
              <a:rPr lang="en-US" b="1" dirty="0" smtClean="0"/>
              <a:t>) cells </a:t>
            </a:r>
            <a:r>
              <a:rPr lang="en-US" dirty="0" smtClean="0"/>
              <a:t>(2x400 images)</a:t>
            </a: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Every second picture </a:t>
            </a:r>
            <a:r>
              <a:rPr lang="en-US" dirty="0" smtClean="0"/>
              <a:t>was taken for separating wt1 vs. wt2 and ko1 vs. ko2 to avoid local differences in the cell </a:t>
            </a:r>
            <a:r>
              <a:rPr lang="en-US" dirty="0" smtClean="0"/>
              <a:t>density</a:t>
            </a:r>
            <a:endParaRPr lang="en-US" dirty="0" smtClean="0"/>
          </a:p>
        </p:txBody>
      </p:sp>
      <p:grpSp>
        <p:nvGrpSpPr>
          <p:cNvPr id="10" name="Gruppieren 9"/>
          <p:cNvGrpSpPr/>
          <p:nvPr/>
        </p:nvGrpSpPr>
        <p:grpSpPr>
          <a:xfrm>
            <a:off x="483517" y="5343844"/>
            <a:ext cx="8311334" cy="1267153"/>
            <a:chOff x="408286" y="5424863"/>
            <a:chExt cx="8311334" cy="1267153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9959" y="5876602"/>
              <a:ext cx="2664081" cy="812667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197" y="5876602"/>
              <a:ext cx="2683423" cy="811126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86" y="5876602"/>
              <a:ext cx="2699516" cy="815414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1222095" y="5426695"/>
              <a:ext cx="107189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wt</a:t>
              </a:r>
              <a:r>
                <a:rPr lang="en-US" b="1" dirty="0" smtClean="0"/>
                <a:t> vs </a:t>
              </a:r>
              <a:r>
                <a:rPr lang="en-US" b="1" dirty="0" err="1" smtClean="0"/>
                <a:t>ko</a:t>
              </a:r>
              <a:r>
                <a:rPr lang="en-US" b="1" dirty="0" smtClean="0"/>
                <a:t>:</a:t>
              </a:r>
              <a:endParaRPr lang="en-US" b="1" dirty="0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4042495" y="5424863"/>
              <a:ext cx="10590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wt</a:t>
              </a:r>
              <a:r>
                <a:rPr lang="en-US" b="1" dirty="0" smtClean="0"/>
                <a:t> vs </a:t>
              </a:r>
              <a:r>
                <a:rPr lang="en-US" b="1" dirty="0" err="1" smtClean="0"/>
                <a:t>wt</a:t>
              </a:r>
              <a:r>
                <a:rPr lang="en-US" b="1" dirty="0" smtClean="0"/>
                <a:t>:</a:t>
              </a:r>
              <a:endParaRPr lang="en-US" b="1" dirty="0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6850006" y="5424863"/>
              <a:ext cx="100925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ko</a:t>
              </a:r>
              <a:r>
                <a:rPr lang="en-US" b="1" dirty="0" smtClean="0"/>
                <a:t> vs </a:t>
              </a:r>
              <a:r>
                <a:rPr lang="en-US" b="1" dirty="0" err="1" smtClean="0"/>
                <a:t>ko</a:t>
              </a:r>
              <a:r>
                <a:rPr lang="en-US" b="1" dirty="0" smtClean="0"/>
                <a:t>: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7778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WT vs. KO</a:t>
            </a:r>
            <a:endParaRPr lang="en-US" sz="28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7151" r="9493" b="5887"/>
          <a:stretch/>
        </p:blipFill>
        <p:spPr>
          <a:xfrm>
            <a:off x="781280" y="653426"/>
            <a:ext cx="3715489" cy="198795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" t="6899" r="9494" b="5633"/>
          <a:stretch/>
        </p:blipFill>
        <p:spPr>
          <a:xfrm>
            <a:off x="781280" y="2709656"/>
            <a:ext cx="3718369" cy="199952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7532" r="9557" b="6013"/>
          <a:stretch/>
        </p:blipFill>
        <p:spPr>
          <a:xfrm>
            <a:off x="781280" y="4786141"/>
            <a:ext cx="3718369" cy="197636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279" r="9431" b="5886"/>
          <a:stretch/>
        </p:blipFill>
        <p:spPr>
          <a:xfrm>
            <a:off x="5353273" y="656329"/>
            <a:ext cx="3727011" cy="198505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152" r="9431" b="6013"/>
          <a:stretch/>
        </p:blipFill>
        <p:spPr>
          <a:xfrm>
            <a:off x="5341751" y="2724127"/>
            <a:ext cx="3727011" cy="198505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222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96%</a:t>
            </a:r>
            <a:endParaRPr lang="en-US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333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96%</a:t>
            </a:r>
            <a:endParaRPr lang="en-US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08759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111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97%</a:t>
            </a:r>
            <a:endParaRPr lang="en-US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546673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444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97%</a:t>
            </a:r>
            <a:endParaRPr lang="en-US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29311" y="2751347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123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100%</a:t>
            </a:r>
            <a:endParaRPr lang="en-US" sz="1400" dirty="0"/>
          </a:p>
        </p:txBody>
      </p:sp>
      <p:sp>
        <p:nvSpPr>
          <p:cNvPr id="18" name="Textfeld 17"/>
          <p:cNvSpPr txBox="1"/>
          <p:nvPr/>
        </p:nvSpPr>
        <p:spPr>
          <a:xfrm>
            <a:off x="4687748" y="5175222"/>
            <a:ext cx="433471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can discriminate the two groups with an </a:t>
            </a:r>
            <a:r>
              <a:rPr lang="en-US" b="1" dirty="0" smtClean="0"/>
              <a:t>accuracy of more than 95%</a:t>
            </a:r>
            <a:r>
              <a:rPr lang="en-US" dirty="0" smtClean="0"/>
              <a:t>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At around epoch 40 the network learns the appropriate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8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Exact same pictures in both groups</a:t>
            </a:r>
            <a:endParaRPr lang="en-US" sz="2800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298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26%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123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13%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08759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111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18%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t="7026" r="9178" b="5759"/>
          <a:stretch/>
        </p:blipFill>
        <p:spPr>
          <a:xfrm>
            <a:off x="781280" y="647916"/>
            <a:ext cx="3779131" cy="199373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7026" r="9240" b="5759"/>
          <a:stretch/>
        </p:blipFill>
        <p:spPr>
          <a:xfrm>
            <a:off x="827548" y="2728337"/>
            <a:ext cx="3732863" cy="199373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279" r="9431" b="5886"/>
          <a:stretch/>
        </p:blipFill>
        <p:spPr>
          <a:xfrm>
            <a:off x="827548" y="4826120"/>
            <a:ext cx="3727011" cy="198505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687748" y="5497454"/>
            <a:ext cx="433471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cannot discriminate between the two identical groups!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 validation accuracy of around 50% means that you can also flip a coin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9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WT1 vs. WT2</a:t>
            </a:r>
            <a:endParaRPr lang="en-US" sz="2800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222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45%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333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53%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60842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111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53%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546673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444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41%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2931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123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32%</a:t>
            </a:r>
            <a:endParaRPr lang="de-DE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279" r="9494" b="6139"/>
          <a:stretch/>
        </p:blipFill>
        <p:spPr>
          <a:xfrm>
            <a:off x="775519" y="653425"/>
            <a:ext cx="3724130" cy="197926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7025" r="9430" b="5886"/>
          <a:stretch/>
        </p:blipFill>
        <p:spPr>
          <a:xfrm>
            <a:off x="783349" y="2718320"/>
            <a:ext cx="3724176" cy="199085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6899" r="9240" b="5633"/>
          <a:stretch/>
        </p:blipFill>
        <p:spPr>
          <a:xfrm>
            <a:off x="783349" y="4826120"/>
            <a:ext cx="3732863" cy="199952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" t="7152" r="9240" b="6013"/>
          <a:stretch/>
        </p:blipFill>
        <p:spPr>
          <a:xfrm>
            <a:off x="5341751" y="645394"/>
            <a:ext cx="3729982" cy="1985052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" t="7227" r="9363" b="5886"/>
          <a:stretch/>
        </p:blipFill>
        <p:spPr>
          <a:xfrm>
            <a:off x="5346780" y="2751347"/>
            <a:ext cx="3724953" cy="198624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629873" y="5497454"/>
            <a:ext cx="439259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cannot discriminate between the two </a:t>
            </a:r>
            <a:r>
              <a:rPr lang="en-US" dirty="0" err="1" smtClean="0"/>
              <a:t>wt</a:t>
            </a:r>
            <a:r>
              <a:rPr lang="en-US" dirty="0" smtClean="0"/>
              <a:t> groups!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If the </a:t>
            </a:r>
            <a:r>
              <a:rPr lang="en-US" dirty="0" err="1" smtClean="0"/>
              <a:t>wt</a:t>
            </a:r>
            <a:r>
              <a:rPr lang="en-US" dirty="0" smtClean="0"/>
              <a:t> group is split in half (and not every second image) it can discriminate…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9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KO1 vs. KO2</a:t>
            </a:r>
            <a:endParaRPr lang="en-US" sz="2800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222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42%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333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58%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08759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111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48%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540886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444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53%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23524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123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32%</a:t>
            </a:r>
            <a:endParaRPr lang="de-DE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t="7436" r="9358" b="6025"/>
          <a:stretch/>
        </p:blipFill>
        <p:spPr>
          <a:xfrm>
            <a:off x="5353273" y="2709656"/>
            <a:ext cx="3722118" cy="197828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7051" r="9486" b="6026"/>
          <a:stretch/>
        </p:blipFill>
        <p:spPr>
          <a:xfrm>
            <a:off x="801360" y="655323"/>
            <a:ext cx="3722164" cy="198706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7179" r="9358" b="5897"/>
          <a:stretch/>
        </p:blipFill>
        <p:spPr>
          <a:xfrm>
            <a:off x="781280" y="4776448"/>
            <a:ext cx="3728016" cy="198708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6923" r="9423" b="5641"/>
          <a:stretch/>
        </p:blipFill>
        <p:spPr>
          <a:xfrm>
            <a:off x="781280" y="2709656"/>
            <a:ext cx="3725045" cy="199879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7179" r="9359" b="5769"/>
          <a:stretch/>
        </p:blipFill>
        <p:spPr>
          <a:xfrm>
            <a:off x="5344494" y="652374"/>
            <a:ext cx="3730897" cy="1990013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648076" y="6000952"/>
            <a:ext cx="43925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also can’t discriminate between the two </a:t>
            </a:r>
            <a:r>
              <a:rPr lang="en-US" dirty="0" err="1" smtClean="0"/>
              <a:t>ko</a:t>
            </a:r>
            <a:r>
              <a:rPr lang="en-US" dirty="0" smtClean="0"/>
              <a:t> groups!</a:t>
            </a:r>
          </a:p>
        </p:txBody>
      </p:sp>
    </p:spTree>
    <p:extLst>
      <p:ext uri="{BB962C8B-B14F-4D97-AF65-F5344CB8AC3E}">
        <p14:creationId xmlns:p14="http://schemas.microsoft.com/office/powerpoint/2010/main" val="472114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Visualizing filters</a:t>
            </a:r>
            <a:endParaRPr lang="en-US" sz="28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29" y="598455"/>
            <a:ext cx="6201671" cy="620167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1808" y="595027"/>
            <a:ext cx="2966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All filters have a size of </a:t>
            </a:r>
            <a:r>
              <a:rPr lang="en-US" b="1" dirty="0" smtClean="0"/>
              <a:t>3x3 p</a:t>
            </a:r>
            <a:r>
              <a:rPr lang="en-US" b="1" dirty="0" smtClean="0"/>
              <a:t>ixel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values of the filters is what the network is actually adjusting during training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Based </a:t>
            </a:r>
            <a:r>
              <a:rPr lang="en-US" dirty="0"/>
              <a:t>on the filters </a:t>
            </a:r>
            <a:r>
              <a:rPr lang="en-US" dirty="0" smtClean="0"/>
              <a:t>there is no chance to see on which structures the network is training 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Two subsequent </a:t>
            </a:r>
            <a:r>
              <a:rPr lang="en-US" dirty="0" err="1" smtClean="0"/>
              <a:t>cnn</a:t>
            </a:r>
            <a:r>
              <a:rPr lang="en-US" dirty="0" smtClean="0"/>
              <a:t> layers with a filter size 3x3 result in a filter of 5x5, but with less parameters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0019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Visualizing feature maps</a:t>
            </a:r>
            <a:endParaRPr lang="en-US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8" y="656329"/>
            <a:ext cx="8374284" cy="6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3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191"/>
            <a:ext cx="9144000" cy="65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0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Aim of the study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775506"/>
            <a:ext cx="8628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Discrimination of fibroblasts </a:t>
            </a:r>
            <a:r>
              <a:rPr lang="en-US" dirty="0" smtClean="0"/>
              <a:t>from </a:t>
            </a:r>
            <a:r>
              <a:rPr lang="en-US" b="1" dirty="0" smtClean="0"/>
              <a:t>CLN7 patients </a:t>
            </a:r>
            <a:r>
              <a:rPr lang="en-US" dirty="0" smtClean="0"/>
              <a:t>(</a:t>
            </a:r>
            <a:r>
              <a:rPr lang="en-US" dirty="0" err="1" smtClean="0"/>
              <a:t>ko</a:t>
            </a:r>
            <a:r>
              <a:rPr lang="en-US" dirty="0" smtClean="0"/>
              <a:t>) and </a:t>
            </a:r>
            <a:r>
              <a:rPr lang="en-US" b="1" dirty="0" smtClean="0"/>
              <a:t>healthy </a:t>
            </a:r>
            <a:r>
              <a:rPr lang="en-US" b="1" dirty="0" smtClean="0"/>
              <a:t>people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wt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Images look very similar. No way a human can do this!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Maybe</a:t>
            </a:r>
            <a:r>
              <a:rPr lang="en-US" dirty="0" smtClean="0"/>
              <a:t> a Neural Network can!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Convolutional Neural Network (CNN) </a:t>
            </a:r>
            <a:r>
              <a:rPr lang="en-US" dirty="0" smtClean="0"/>
              <a:t>specialized on image classification and image recognition</a:t>
            </a:r>
            <a:endParaRPr lang="en-US" dirty="0" smtClean="0"/>
          </a:p>
        </p:txBody>
      </p:sp>
      <p:sp>
        <p:nvSpPr>
          <p:cNvPr id="25" name="Textfeld 24"/>
          <p:cNvSpPr txBox="1"/>
          <p:nvPr/>
        </p:nvSpPr>
        <p:spPr>
          <a:xfrm>
            <a:off x="1478993" y="3065080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</a:t>
            </a:r>
            <a:r>
              <a:rPr lang="en-US" b="1" dirty="0" err="1" smtClean="0"/>
              <a:t>wt</a:t>
            </a:r>
            <a:r>
              <a:rPr lang="en-US" b="1" dirty="0" smtClean="0"/>
              <a:t>:</a:t>
            </a: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014" y="3423943"/>
            <a:ext cx="4478535" cy="330116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" y="3423943"/>
            <a:ext cx="4478534" cy="3301164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6037470" y="3065080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</a:t>
            </a:r>
            <a:r>
              <a:rPr lang="en-US" b="1" dirty="0" err="1" smtClean="0"/>
              <a:t>ko</a:t>
            </a:r>
            <a:r>
              <a:rPr lang="en-US" b="1" dirty="0" smtClean="0"/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184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10"/>
            <a:ext cx="9144000" cy="66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3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10"/>
            <a:ext cx="9144000" cy="66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98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10"/>
            <a:ext cx="9144000" cy="66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69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10"/>
            <a:ext cx="9144000" cy="66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32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10"/>
            <a:ext cx="9144000" cy="66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9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10"/>
            <a:ext cx="9144000" cy="66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18"/>
            <a:ext cx="9144000" cy="66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87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18"/>
            <a:ext cx="9144000" cy="66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23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18"/>
            <a:ext cx="9144000" cy="66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92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60"/>
            <a:ext cx="9144000" cy="66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5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 preparation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775506"/>
            <a:ext cx="8628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Cultivated </a:t>
            </a:r>
            <a:r>
              <a:rPr lang="en-US" dirty="0" smtClean="0"/>
              <a:t>on coated coverslips until a </a:t>
            </a:r>
            <a:r>
              <a:rPr lang="en-US" b="1" dirty="0" smtClean="0"/>
              <a:t>density of 90-100% </a:t>
            </a:r>
            <a:r>
              <a:rPr lang="en-US" dirty="0" smtClean="0"/>
              <a:t>was </a:t>
            </a:r>
            <a:r>
              <a:rPr lang="en-US" dirty="0" smtClean="0"/>
              <a:t>reached (not at the same time point!)</a:t>
            </a: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Images were performed on a Zeiss Microscope using a </a:t>
            </a:r>
            <a:r>
              <a:rPr lang="en-US" b="1" dirty="0" smtClean="0"/>
              <a:t>60x</a:t>
            </a:r>
            <a:r>
              <a:rPr lang="en-US" dirty="0" smtClean="0"/>
              <a:t> (oil) objective and </a:t>
            </a:r>
            <a:r>
              <a:rPr lang="en-US" b="1" dirty="0" smtClean="0"/>
              <a:t>DIC contrast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Images are converted to </a:t>
            </a:r>
            <a:r>
              <a:rPr lang="en-US" b="1" dirty="0" smtClean="0"/>
              <a:t>8-bit grayscale </a:t>
            </a:r>
            <a:r>
              <a:rPr lang="en-US" dirty="0" smtClean="0"/>
              <a:t>and are downscaled to 20% (</a:t>
            </a:r>
            <a:r>
              <a:rPr lang="en-US" b="1" dirty="0" smtClean="0"/>
              <a:t>550x442 </a:t>
            </a:r>
            <a:r>
              <a:rPr lang="en-US" b="1" dirty="0" err="1" smtClean="0"/>
              <a:t>px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(or to 10% (275x221 </a:t>
            </a:r>
            <a:r>
              <a:rPr lang="en-US" dirty="0" err="1" smtClean="0"/>
              <a:t>px</a:t>
            </a:r>
            <a:r>
              <a:rPr lang="en-US" dirty="0" smtClean="0"/>
              <a:t>) to save VRAM)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Photoshop </a:t>
            </a:r>
            <a:r>
              <a:rPr lang="en-US" b="1" dirty="0" smtClean="0"/>
              <a:t>auto contrast </a:t>
            </a:r>
            <a:r>
              <a:rPr lang="en-US" dirty="0" smtClean="0"/>
              <a:t>applied to all </a:t>
            </a:r>
            <a:r>
              <a:rPr lang="en-US" dirty="0" smtClean="0"/>
              <a:t>images as batch process</a:t>
            </a:r>
            <a:endParaRPr lang="en-US" dirty="0" smtClean="0"/>
          </a:p>
        </p:txBody>
      </p:sp>
      <p:sp>
        <p:nvSpPr>
          <p:cNvPr id="25" name="Textfeld 24"/>
          <p:cNvSpPr txBox="1"/>
          <p:nvPr/>
        </p:nvSpPr>
        <p:spPr>
          <a:xfrm>
            <a:off x="1061494" y="2841019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 auto contrast:</a:t>
            </a: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4" y="3187231"/>
            <a:ext cx="4453359" cy="357238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00" y="3179806"/>
            <a:ext cx="4450466" cy="3579811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5837981" y="2841019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 auto contrast: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28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60"/>
            <a:ext cx="9144000" cy="66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6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68"/>
            <a:ext cx="9144000" cy="6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8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466618" y="2905253"/>
            <a:ext cx="175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The end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31108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Features and Regularization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572954"/>
            <a:ext cx="8628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Network features: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Activation function in all layers: </a:t>
            </a:r>
            <a:r>
              <a:rPr lang="en-US" b="1" dirty="0" err="1" smtClean="0"/>
              <a:t>ReLU</a:t>
            </a:r>
            <a:endParaRPr lang="en-US" b="1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CNN layers: </a:t>
            </a:r>
            <a:r>
              <a:rPr lang="en-US" b="1" dirty="0" smtClean="0"/>
              <a:t>Kernel size: 3x3</a:t>
            </a:r>
            <a:r>
              <a:rPr lang="en-US" dirty="0" smtClean="0"/>
              <a:t>, stride: 1, padding: same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Pooling layers: 2x2 pooling, stride: 2, </a:t>
            </a:r>
            <a:r>
              <a:rPr lang="en-US" b="1" dirty="0" smtClean="0"/>
              <a:t>max pooling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Classifier: 2 nodes (</a:t>
            </a:r>
            <a:r>
              <a:rPr lang="en-US" dirty="0" err="1" smtClean="0"/>
              <a:t>wt</a:t>
            </a:r>
            <a:r>
              <a:rPr lang="en-US" dirty="0" smtClean="0"/>
              <a:t> and </a:t>
            </a:r>
            <a:r>
              <a:rPr lang="en-US" dirty="0" err="1" smtClean="0"/>
              <a:t>ko</a:t>
            </a:r>
            <a:r>
              <a:rPr lang="en-US" dirty="0" smtClean="0"/>
              <a:t>) with </a:t>
            </a:r>
            <a:r>
              <a:rPr lang="en-US" b="1" dirty="0" err="1" smtClean="0"/>
              <a:t>softmax</a:t>
            </a:r>
            <a:r>
              <a:rPr lang="en-US" b="1" dirty="0" smtClean="0"/>
              <a:t> activation function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(no binary classification with binary cross entropy to add more groups later)</a:t>
            </a:r>
            <a:endParaRPr lang="en-US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131,116,482 </a:t>
            </a:r>
            <a:r>
              <a:rPr lang="en-US" dirty="0"/>
              <a:t>(500.17 MB</a:t>
            </a:r>
            <a:r>
              <a:rPr lang="en-US" dirty="0" smtClean="0"/>
              <a:t>) trainable parameters</a:t>
            </a:r>
            <a:br>
              <a:rPr lang="en-US" dirty="0" smtClean="0"/>
            </a:br>
            <a:endParaRPr lang="en-US" dirty="0"/>
          </a:p>
          <a:p>
            <a:r>
              <a:rPr lang="en-US" u="sng" dirty="0" smtClean="0"/>
              <a:t>Regularization: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Batch normalization</a:t>
            </a:r>
            <a:r>
              <a:rPr lang="en-US" dirty="0" smtClean="0"/>
              <a:t> after each CNN layer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Dropout of 50% </a:t>
            </a:r>
            <a:r>
              <a:rPr lang="en-US" dirty="0" smtClean="0"/>
              <a:t>in the first two fully connected layers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ptional L2 regularization possible, but currently not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90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ax 100 epochs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/>
              <a:t>Early stopping</a:t>
            </a:r>
            <a:r>
              <a:rPr lang="en-US" dirty="0"/>
              <a:t> (</a:t>
            </a:r>
            <a:r>
              <a:rPr lang="en-US" dirty="0" err="1"/>
              <a:t>keras.callbacks.EarlyStopping</a:t>
            </a:r>
            <a:r>
              <a:rPr lang="en-US" dirty="0"/>
              <a:t>): patience 20, monitor: validation accuracy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/>
              <a:t>Learning rate scheduler </a:t>
            </a:r>
            <a:r>
              <a:rPr lang="en-US" dirty="0"/>
              <a:t>(</a:t>
            </a:r>
            <a:r>
              <a:rPr lang="en-US" dirty="0" err="1"/>
              <a:t>keras.callbacks.ReduceLROnPlateau</a:t>
            </a:r>
            <a:r>
              <a:rPr lang="en-US" dirty="0"/>
              <a:t>): </a:t>
            </a:r>
            <a:r>
              <a:rPr lang="en-US" b="1" dirty="0"/>
              <a:t>epoch </a:t>
            </a:r>
            <a:r>
              <a:rPr lang="en-US" b="1" dirty="0" smtClean="0"/>
              <a:t>1-39</a:t>
            </a:r>
            <a:r>
              <a:rPr lang="en-US" b="1" dirty="0"/>
              <a:t>: 1e-5</a:t>
            </a:r>
            <a:r>
              <a:rPr lang="en-US" dirty="0"/>
              <a:t>, </a:t>
            </a:r>
            <a:r>
              <a:rPr lang="en-US" dirty="0" smtClean="0"/>
              <a:t>40-59</a:t>
            </a:r>
            <a:r>
              <a:rPr lang="en-US" dirty="0"/>
              <a:t>: 1e-6, </a:t>
            </a:r>
            <a:r>
              <a:rPr lang="en-US" dirty="0" smtClean="0"/>
              <a:t>60-79</a:t>
            </a:r>
            <a:r>
              <a:rPr lang="en-US" dirty="0"/>
              <a:t>: 1e-7, 80-100: 1e-8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Automatic </a:t>
            </a:r>
            <a:r>
              <a:rPr lang="en-US" b="1" dirty="0" smtClean="0"/>
              <a:t>saving of model </a:t>
            </a:r>
            <a:r>
              <a:rPr lang="en-US" b="1" dirty="0"/>
              <a:t>weights </a:t>
            </a:r>
            <a:r>
              <a:rPr lang="en-US" dirty="0"/>
              <a:t>with an validation accuracy &gt; 98</a:t>
            </a:r>
            <a:r>
              <a:rPr lang="en-US" dirty="0" smtClean="0"/>
              <a:t>% (</a:t>
            </a:r>
            <a:r>
              <a:rPr lang="en-US" dirty="0" err="1"/>
              <a:t>keras.callbacks.ModelCheckpoint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Monitoring of test loss/accuracy and validation loss/accuracy with </a:t>
            </a:r>
            <a:r>
              <a:rPr lang="en-US" b="1" dirty="0" err="1"/>
              <a:t>tensorboard</a:t>
            </a:r>
            <a:r>
              <a:rPr lang="en-US" dirty="0"/>
              <a:t> during training (</a:t>
            </a:r>
            <a:r>
              <a:rPr lang="en-US" dirty="0" err="1"/>
              <a:t>keras.callbacks.TensorBoard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Evaluation/Test</a:t>
            </a:r>
            <a:r>
              <a:rPr lang="en-US" dirty="0" smtClean="0"/>
              <a:t> of the model using the test dataset after training (loss/accuracy)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3"/>
          <a:stretch/>
        </p:blipFill>
        <p:spPr>
          <a:xfrm>
            <a:off x="283580" y="3453426"/>
            <a:ext cx="6315295" cy="323674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695881" y="3453426"/>
            <a:ext cx="23265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 smtClean="0"/>
              <a:t>epoch</a:t>
            </a:r>
            <a:r>
              <a:rPr lang="de-DE" dirty="0" smtClean="0"/>
              <a:t> 96-100 (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early</a:t>
            </a:r>
            <a:r>
              <a:rPr lang="de-DE" dirty="0" smtClean="0"/>
              <a:t> </a:t>
            </a:r>
            <a:r>
              <a:rPr lang="de-DE" dirty="0" err="1" smtClean="0"/>
              <a:t>stopping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3580" y="6441831"/>
            <a:ext cx="3713989" cy="24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70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Images for the network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133108" y="871905"/>
            <a:ext cx="862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Can you discriminate between </a:t>
            </a:r>
            <a:r>
              <a:rPr lang="en-US" b="1" dirty="0" err="1" smtClean="0"/>
              <a:t>wt</a:t>
            </a:r>
            <a:r>
              <a:rPr lang="en-US" b="1" dirty="0" smtClean="0"/>
              <a:t> and </a:t>
            </a:r>
            <a:r>
              <a:rPr lang="en-US" b="1" dirty="0" err="1" smtClean="0"/>
              <a:t>ko</a:t>
            </a:r>
            <a:r>
              <a:rPr lang="en-US" b="1" dirty="0" smtClean="0"/>
              <a:t> cells?</a:t>
            </a:r>
            <a:endParaRPr lang="en-US" b="1" dirty="0" smtClean="0"/>
          </a:p>
        </p:txBody>
      </p:sp>
      <p:sp>
        <p:nvSpPr>
          <p:cNvPr id="25" name="Textfeld 24"/>
          <p:cNvSpPr txBox="1"/>
          <p:nvPr/>
        </p:nvSpPr>
        <p:spPr>
          <a:xfrm>
            <a:off x="121534" y="1657245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 (550x442 </a:t>
            </a:r>
            <a:r>
              <a:rPr lang="en-US" b="1" dirty="0" err="1" smtClean="0"/>
              <a:t>px</a:t>
            </a:r>
            <a:r>
              <a:rPr lang="en-US" b="1" dirty="0" smtClean="0"/>
              <a:t>):</a:t>
            </a:r>
            <a:endParaRPr lang="en-US" b="1" dirty="0"/>
          </a:p>
        </p:txBody>
      </p:sp>
      <p:grpSp>
        <p:nvGrpSpPr>
          <p:cNvPr id="38" name="Gruppieren 37"/>
          <p:cNvGrpSpPr/>
          <p:nvPr/>
        </p:nvGrpSpPr>
        <p:grpSpPr>
          <a:xfrm>
            <a:off x="206982" y="2026577"/>
            <a:ext cx="8762493" cy="4702807"/>
            <a:chOff x="206982" y="2026577"/>
            <a:chExt cx="8762493" cy="4702807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982" y="2026577"/>
              <a:ext cx="2849885" cy="2290272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3286" y="2026577"/>
              <a:ext cx="2849885" cy="2290272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983" y="4439111"/>
              <a:ext cx="2849885" cy="2290272"/>
            </a:xfrm>
            <a:prstGeom prst="rect">
              <a:avLst/>
            </a:prstGeom>
          </p:spPr>
        </p:pic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3286" y="4439111"/>
              <a:ext cx="2849885" cy="2290272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253277" y="2073407"/>
              <a:ext cx="4817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wt</a:t>
              </a:r>
              <a:endParaRPr lang="en-US" b="1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253278" y="4493454"/>
              <a:ext cx="4412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ko</a:t>
              </a:r>
              <a:endParaRPr lang="en-US" b="1" dirty="0"/>
            </a:p>
          </p:txBody>
        </p: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9589" y="4439111"/>
              <a:ext cx="2849886" cy="2290273"/>
            </a:xfrm>
            <a:prstGeom prst="rect">
              <a:avLst/>
            </a:prstGeom>
          </p:spPr>
        </p:pic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9589" y="2026577"/>
              <a:ext cx="2849886" cy="2290273"/>
            </a:xfrm>
            <a:prstGeom prst="rect">
              <a:avLst/>
            </a:prstGeom>
          </p:spPr>
        </p:pic>
      </p:grpSp>
      <p:cxnSp>
        <p:nvCxnSpPr>
          <p:cNvPr id="18" name="Gerade Verbindung mit Pfeil 17"/>
          <p:cNvCxnSpPr/>
          <p:nvPr/>
        </p:nvCxnSpPr>
        <p:spPr>
          <a:xfrm flipH="1">
            <a:off x="6748042" y="1759352"/>
            <a:ext cx="272004" cy="1215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7026454" y="1759352"/>
            <a:ext cx="196149" cy="1215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6047893" y="877316"/>
            <a:ext cx="195007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Dirt in light path </a:t>
            </a:r>
            <a:r>
              <a:rPr lang="en-US" dirty="0" smtClean="0">
                <a:sym typeface="Wingdings" panose="05000000000000000000" pitchFamily="2" charset="2"/>
              </a:rPr>
              <a:t> But same for </a:t>
            </a:r>
            <a:r>
              <a:rPr lang="en-US" dirty="0" err="1" smtClean="0">
                <a:sym typeface="Wingdings" panose="05000000000000000000" pitchFamily="2" charset="2"/>
              </a:rPr>
              <a:t>wt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dirty="0" err="1" smtClean="0">
                <a:sym typeface="Wingdings" panose="05000000000000000000" pitchFamily="2" charset="2"/>
              </a:rPr>
              <a:t>ko</a:t>
            </a:r>
            <a:r>
              <a:rPr lang="en-US" dirty="0" smtClean="0">
                <a:sym typeface="Wingdings" panose="05000000000000000000" pitchFamily="2" charset="2"/>
              </a:rPr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Software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Software: </a:t>
            </a:r>
            <a:r>
              <a:rPr lang="en-US" b="1" dirty="0" smtClean="0"/>
              <a:t>Visual Studio Code</a:t>
            </a:r>
            <a:r>
              <a:rPr lang="en-US" dirty="0" smtClean="0"/>
              <a:t> (Microsoft)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Written in python using </a:t>
            </a:r>
            <a:r>
              <a:rPr lang="en-US" b="1" dirty="0" err="1" smtClean="0"/>
              <a:t>tensorflow</a:t>
            </a:r>
            <a:r>
              <a:rPr lang="en-US" dirty="0" smtClean="0"/>
              <a:t> </a:t>
            </a:r>
            <a:r>
              <a:rPr lang="en-US" dirty="0"/>
              <a:t>(and </a:t>
            </a:r>
            <a:r>
              <a:rPr lang="en-US" dirty="0" err="1"/>
              <a:t>keras</a:t>
            </a:r>
            <a:r>
              <a:rPr lang="en-US" dirty="0"/>
              <a:t>) </a:t>
            </a:r>
            <a:r>
              <a:rPr lang="en-US" dirty="0" smtClean="0"/>
              <a:t>library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Plotting of training progress with </a:t>
            </a:r>
            <a:r>
              <a:rPr lang="en-US" b="1" dirty="0" err="1" smtClean="0"/>
              <a:t>tensorboard</a:t>
            </a:r>
            <a:endParaRPr lang="en-US" b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4" y="1752499"/>
            <a:ext cx="8896687" cy="50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ImageNet and ILSVRC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67"/>
            <a:ext cx="8628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VGG-16</a:t>
            </a:r>
            <a:r>
              <a:rPr lang="en-US" dirty="0" smtClean="0"/>
              <a:t> </a:t>
            </a:r>
            <a:r>
              <a:rPr lang="en-US" dirty="0" smtClean="0"/>
              <a:t>like </a:t>
            </a:r>
            <a:r>
              <a:rPr lang="en-US" dirty="0" smtClean="0"/>
              <a:t>architecture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VGG:</a:t>
            </a:r>
            <a:r>
              <a:rPr lang="en-US" dirty="0" smtClean="0"/>
              <a:t> </a:t>
            </a:r>
            <a:r>
              <a:rPr lang="en-US" b="1" dirty="0" smtClean="0"/>
              <a:t>V</a:t>
            </a:r>
            <a:r>
              <a:rPr lang="en-US" dirty="0" smtClean="0"/>
              <a:t>isual </a:t>
            </a:r>
            <a:r>
              <a:rPr lang="en-US" b="1" dirty="0"/>
              <a:t>G</a:t>
            </a:r>
            <a:r>
              <a:rPr lang="en-US" dirty="0"/>
              <a:t>eometry </a:t>
            </a:r>
            <a:r>
              <a:rPr lang="en-US" b="1" dirty="0" smtClean="0"/>
              <a:t>G</a:t>
            </a:r>
            <a:r>
              <a:rPr lang="en-US" dirty="0" smtClean="0"/>
              <a:t>roup </a:t>
            </a:r>
            <a:r>
              <a:rPr lang="en-US" dirty="0"/>
              <a:t>from University of </a:t>
            </a:r>
            <a:r>
              <a:rPr lang="en-US" dirty="0" smtClean="0"/>
              <a:t>Oxford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16:</a:t>
            </a:r>
            <a:r>
              <a:rPr lang="en-US" dirty="0" smtClean="0"/>
              <a:t> 16 convolutional layers = deep learning network</a:t>
            </a: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/>
              <a:t>First </a:t>
            </a:r>
            <a:r>
              <a:rPr lang="en-US" b="1" dirty="0" smtClean="0"/>
              <a:t>described: </a:t>
            </a:r>
            <a:r>
              <a:rPr lang="en-US" dirty="0"/>
              <a:t>K. </a:t>
            </a:r>
            <a:r>
              <a:rPr lang="en-US" dirty="0" err="1"/>
              <a:t>Simonyan</a:t>
            </a:r>
            <a:r>
              <a:rPr lang="en-US" dirty="0"/>
              <a:t>, A. </a:t>
            </a:r>
            <a:r>
              <a:rPr lang="en-US" dirty="0" smtClean="0"/>
              <a:t>Zisserman; Very </a:t>
            </a:r>
            <a:r>
              <a:rPr lang="en-US" dirty="0"/>
              <a:t>Deep Convolutional Networks for Large-Scale Image </a:t>
            </a:r>
            <a:r>
              <a:rPr lang="en-US" dirty="0" smtClean="0"/>
              <a:t>Recognition; International </a:t>
            </a:r>
            <a:r>
              <a:rPr lang="en-US" dirty="0"/>
              <a:t>Conference on Learning Representations, </a:t>
            </a:r>
            <a:r>
              <a:rPr lang="en-US" dirty="0" smtClean="0"/>
              <a:t>2015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Second place </a:t>
            </a:r>
            <a:r>
              <a:rPr lang="en-US" dirty="0" smtClean="0"/>
              <a:t>at the </a:t>
            </a:r>
            <a:r>
              <a:rPr lang="en-US" b="1" dirty="0" smtClean="0"/>
              <a:t>ILSVRC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b="1" dirty="0"/>
              <a:t>ImageNet</a:t>
            </a:r>
            <a:r>
              <a:rPr lang="en-US" dirty="0"/>
              <a:t> Large Scale Visual Recognition Competition) 2014 in the classification task </a:t>
            </a: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ImageNet:</a:t>
            </a:r>
            <a:r>
              <a:rPr lang="en-US" dirty="0" smtClean="0"/>
              <a:t> dataset of over 15 million images with 22,000 categories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ILSVRC</a:t>
            </a:r>
            <a:r>
              <a:rPr lang="en-US" dirty="0" smtClean="0"/>
              <a:t> uses subset of ImageNet with </a:t>
            </a:r>
            <a:r>
              <a:rPr lang="en-US" b="1" dirty="0" smtClean="0"/>
              <a:t>1000 images in each of 1000 categories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Error rate:</a:t>
            </a:r>
            <a:r>
              <a:rPr lang="en-US" b="1" dirty="0" smtClean="0"/>
              <a:t> 8.8% </a:t>
            </a:r>
            <a:r>
              <a:rPr lang="en-US" dirty="0" smtClean="0"/>
              <a:t>(today: 3.5%, human error rate: 4%)</a:t>
            </a:r>
            <a:endParaRPr lang="en-US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6" y="3522089"/>
            <a:ext cx="8093815" cy="3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6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Convolutional neural networks (CNNs)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88702"/>
            <a:ext cx="86289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Special type of neural networks which are specialized on </a:t>
            </a:r>
            <a:r>
              <a:rPr lang="en-US" b="1" dirty="0" smtClean="0"/>
              <a:t>image recognition and image classification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Inspired by the </a:t>
            </a:r>
            <a:r>
              <a:rPr lang="en-US" b="1" dirty="0" smtClean="0"/>
              <a:t>visual cortex</a:t>
            </a:r>
            <a:r>
              <a:rPr lang="en-US" dirty="0" smtClean="0"/>
              <a:t>: Cortical neurons respond to a </a:t>
            </a:r>
            <a:r>
              <a:rPr lang="en-US" b="1" dirty="0" smtClean="0"/>
              <a:t>small region </a:t>
            </a:r>
            <a:r>
              <a:rPr lang="en-US" dirty="0" smtClean="0"/>
              <a:t>in the visual field called the </a:t>
            </a:r>
            <a:r>
              <a:rPr lang="en-US" b="1" dirty="0" smtClean="0"/>
              <a:t>receptive field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Receptive </a:t>
            </a:r>
            <a:r>
              <a:rPr lang="en-US" dirty="0"/>
              <a:t>fields of different neurons partially </a:t>
            </a:r>
            <a:r>
              <a:rPr lang="en-US" b="1" dirty="0" smtClean="0"/>
              <a:t>overlap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Repetitive units of convolutional layers followed by a pooling layer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Convolutional layer: “filters” (= kernels) </a:t>
            </a:r>
            <a:r>
              <a:rPr lang="en-US" dirty="0" smtClean="0"/>
              <a:t>of 3x3 pixel are scanning the image and produce </a:t>
            </a:r>
            <a:r>
              <a:rPr lang="en-US" b="1" dirty="0" smtClean="0"/>
              <a:t>feature maps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Pooling layer: </a:t>
            </a:r>
            <a:r>
              <a:rPr lang="en-US" dirty="0" smtClean="0"/>
              <a:t>reduction of the image size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Feature maps (512) of last convolutional layer are </a:t>
            </a:r>
            <a:r>
              <a:rPr lang="en-US" b="1" dirty="0" smtClean="0"/>
              <a:t>“flattened”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Two or more </a:t>
            </a:r>
            <a:r>
              <a:rPr lang="en-US" b="1" dirty="0" smtClean="0"/>
              <a:t>fully connected layers </a:t>
            </a:r>
            <a:r>
              <a:rPr lang="en-US" dirty="0" smtClean="0"/>
              <a:t>for classification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15292" r="1905" b="1023"/>
          <a:stretch/>
        </p:blipFill>
        <p:spPr>
          <a:xfrm>
            <a:off x="777044" y="4027991"/>
            <a:ext cx="7174761" cy="27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5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CNN architecture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67"/>
            <a:ext cx="8628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Different </a:t>
            </a:r>
            <a:r>
              <a:rPr lang="en-US" b="1" dirty="0" smtClean="0"/>
              <a:t>types of VGG </a:t>
            </a:r>
            <a:r>
              <a:rPr lang="en-US" dirty="0" smtClean="0"/>
              <a:t>networks (A-E): different amount of convolutional layers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Type D</a:t>
            </a:r>
            <a:r>
              <a:rPr lang="en-US" dirty="0" smtClean="0"/>
              <a:t> is used for the project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Less nodes in the fully connected layers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Last layer has two nodes, one for </a:t>
            </a:r>
            <a:r>
              <a:rPr lang="en-US" dirty="0" err="1" smtClean="0"/>
              <a:t>wt</a:t>
            </a:r>
            <a:r>
              <a:rPr lang="en-US" dirty="0" smtClean="0"/>
              <a:t> and one for </a:t>
            </a:r>
            <a:r>
              <a:rPr lang="en-US" dirty="0" err="1" smtClean="0"/>
              <a:t>ko</a:t>
            </a:r>
            <a:endParaRPr lang="en-US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21534" y="1985058"/>
            <a:ext cx="4675947" cy="4688057"/>
            <a:chOff x="497947" y="2304918"/>
            <a:chExt cx="4449996" cy="4489728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47" y="2304918"/>
              <a:ext cx="4449996" cy="4489728"/>
            </a:xfrm>
            <a:prstGeom prst="rect">
              <a:avLst/>
            </a:prstGeom>
          </p:spPr>
        </p:pic>
        <p:sp>
          <p:nvSpPr>
            <p:cNvPr id="16" name="Rechteck 15"/>
            <p:cNvSpPr>
              <a:spLocks noChangeAspect="1"/>
            </p:cNvSpPr>
            <p:nvPr/>
          </p:nvSpPr>
          <p:spPr>
            <a:xfrm>
              <a:off x="3450067" y="2458818"/>
              <a:ext cx="728395" cy="35773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/>
            <p:cNvCxnSpPr/>
            <p:nvPr/>
          </p:nvCxnSpPr>
          <p:spPr>
            <a:xfrm>
              <a:off x="3012312" y="6237962"/>
              <a:ext cx="526649" cy="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/>
            <p:nvPr/>
          </p:nvCxnSpPr>
          <p:spPr>
            <a:xfrm>
              <a:off x="3012312" y="6540798"/>
              <a:ext cx="526649" cy="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/>
            <p:cNvCxnSpPr/>
            <p:nvPr/>
          </p:nvCxnSpPr>
          <p:spPr>
            <a:xfrm>
              <a:off x="3012312" y="6389380"/>
              <a:ext cx="526649" cy="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3476442" y="6126294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FC-1024</a:t>
              </a:r>
              <a:endParaRPr lang="de-DE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3484165" y="6273151"/>
              <a:ext cx="6319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FC-512</a:t>
              </a:r>
              <a:endParaRPr lang="de-DE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3484165" y="6422029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FC-2</a:t>
              </a:r>
              <a:endParaRPr lang="de-DE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feld 26"/>
          <p:cNvSpPr txBox="1"/>
          <p:nvPr/>
        </p:nvSpPr>
        <p:spPr>
          <a:xfrm>
            <a:off x="4831490" y="6073080"/>
            <a:ext cx="3958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Architecture E too large for video RAM (</a:t>
            </a:r>
            <a:r>
              <a:rPr lang="en-US" dirty="0" err="1" smtClean="0"/>
              <a:t>Nvidia</a:t>
            </a:r>
            <a:r>
              <a:rPr lang="en-US" dirty="0" smtClean="0"/>
              <a:t> RTX 3090 with 24 GB VRAM)</a:t>
            </a:r>
            <a:endParaRPr lang="en-US" b="1" dirty="0"/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94" y="2007889"/>
            <a:ext cx="4148972" cy="393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9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Data preparation and augmentation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3964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Data preparation: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Batch size</a:t>
            </a:r>
            <a:r>
              <a:rPr lang="en-US" dirty="0" smtClean="0"/>
              <a:t>: 32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Shuffling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en-US" dirty="0" smtClean="0"/>
              <a:t>data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Normalization</a:t>
            </a:r>
            <a:r>
              <a:rPr lang="en-US" dirty="0" smtClean="0"/>
              <a:t> </a:t>
            </a:r>
            <a:r>
              <a:rPr lang="en-US" dirty="0" smtClean="0"/>
              <a:t>of gray values </a:t>
            </a:r>
            <a:r>
              <a:rPr lang="en-US" dirty="0"/>
              <a:t>0-255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to range 0-1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1174" r="5582" b="6029"/>
          <a:stretch/>
        </p:blipFill>
        <p:spPr>
          <a:xfrm>
            <a:off x="1271318" y="2137086"/>
            <a:ext cx="6932455" cy="445469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01251" y="656329"/>
            <a:ext cx="3964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Data augmentation: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Flip images randomly left/right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Flip images randomly </a:t>
            </a:r>
            <a:r>
              <a:rPr lang="en-US" dirty="0" smtClean="0"/>
              <a:t>up/down</a:t>
            </a:r>
          </a:p>
          <a:p>
            <a:r>
              <a:rPr lang="en-US" dirty="0" smtClean="0"/>
              <a:t>That network does not train on </a:t>
            </a:r>
            <a:r>
              <a:rPr lang="en-US" b="1" dirty="0" smtClean="0"/>
              <a:t>growth direction</a:t>
            </a:r>
            <a:r>
              <a:rPr lang="en-US" dirty="0" smtClean="0"/>
              <a:t> of the cells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440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1392</Words>
  <Application>Microsoft Office PowerPoint</Application>
  <PresentationFormat>Bildschirmpräsentation (4:3)</PresentationFormat>
  <Paragraphs>169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Universität Regensburg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LocalAdmin</dc:creator>
  <cp:lastModifiedBy>LocalAdmin</cp:lastModifiedBy>
  <cp:revision>100</cp:revision>
  <dcterms:created xsi:type="dcterms:W3CDTF">2023-09-13T09:32:56Z</dcterms:created>
  <dcterms:modified xsi:type="dcterms:W3CDTF">2023-09-20T12:05:43Z</dcterms:modified>
</cp:coreProperties>
</file>